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59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57" r:id="rId14"/>
    <p:sldId id="270" r:id="rId15"/>
    <p:sldId id="271" r:id="rId16"/>
    <p:sldId id="256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A86C-7E3C-4120-8EDA-87AB89DB2AF2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0024-B483-45DC-85D5-04EF107CB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B68A-38AF-4F15-99E8-4FC21529B3ED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65E9-6DC4-4B2B-B60F-508BAA20C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466AB-8437-451A-B115-3E9D51ABAD61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2625C-25EA-4410-99BA-FA36D12E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A7E0-DBBE-441F-9EBB-D55DF61102EB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0EA4-54ED-4516-9C9E-CFD8C6C4B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AB12A-14E7-415A-8BC0-C60C6EDF5A54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6D01-7F11-4862-BB6F-0811EEF92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56D9-4B24-4CEE-8138-0D86F4514DD4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628F-F29C-450E-9EC6-34896DEC0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A887B-A7CD-45B4-AF01-75191FFAF834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DBEE-01C3-4463-BD8C-D85A24A5E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63AE-EBC2-49E5-85DE-4DBE3408905F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B8ED-0055-4378-ABA5-F10973D38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6C83-A925-4B86-9A69-D03D1D574413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352B-54A3-4946-876A-DC14B878F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5288-A060-4430-87B7-84162A33C50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0641-F739-4F8C-9D09-3CF0D55F1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2078-F986-448E-BC5C-FF429856039B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5C82-048F-41A9-B10C-A958429A3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45401F-2B67-4A7A-9576-A78593AB7DE9}" type="datetimeFigureOut">
              <a:rPr lang="ru-RU"/>
              <a:pPr>
                <a:defRPr/>
              </a:pPr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2AAD3D-2E3E-4921-A89C-3D0F6E08C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larus.travel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457" tIns="43228" rIns="86457" bIns="4322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2051" name="Rectangle 7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3825">
            <a:solidFill>
              <a:srgbClr val="800000"/>
            </a:solidFill>
            <a:miter lim="800000"/>
            <a:headEnd/>
            <a:tailEnd/>
          </a:ln>
        </p:spPr>
        <p:txBody>
          <a:bodyPr wrap="none" lIns="86457" tIns="43228" rIns="86457" bIns="43228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105" name="Rectangle 77"/>
          <p:cNvSpPr>
            <a:spLocks noChangeArrowheads="1"/>
          </p:cNvSpPr>
          <p:nvPr/>
        </p:nvSpPr>
        <p:spPr bwMode="auto">
          <a:xfrm>
            <a:off x="71406" y="1428736"/>
            <a:ext cx="9072594" cy="156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57" tIns="43228" rIns="86457" bIns="43228">
            <a:spAutoFit/>
          </a:bodyPr>
          <a:lstStyle/>
          <a:p>
            <a:pPr algn="ctr">
              <a:defRPr/>
            </a:pPr>
            <a:r>
              <a:rPr lang="ru-RU" sz="2400" b="1" dirty="0" smtClean="0"/>
              <a:t>Национальная туристическая индустрия</a:t>
            </a:r>
            <a:r>
              <a:rPr lang="ru-RU" sz="2400" b="1" dirty="0" smtClean="0"/>
              <a:t>.</a:t>
            </a:r>
          </a:p>
          <a:p>
            <a:pPr algn="ctr">
              <a:defRPr/>
            </a:pPr>
            <a:r>
              <a:rPr lang="ru-RU" sz="2400" b="1" dirty="0" smtClean="0"/>
              <a:t> </a:t>
            </a:r>
            <a:r>
              <a:rPr lang="ru-RU" sz="2400" b="1" dirty="0" smtClean="0"/>
              <a:t>Обеспечение </a:t>
            </a:r>
            <a:r>
              <a:rPr lang="ru-RU" sz="2400" b="1" dirty="0" smtClean="0"/>
              <a:t>доступности </a:t>
            </a:r>
            <a:r>
              <a:rPr lang="ru-RU" sz="2400" b="1" dirty="0" smtClean="0"/>
              <a:t>услуг по организации внутреннего туризма </a:t>
            </a:r>
            <a:r>
              <a:rPr lang="ru-RU" sz="2400" b="1" dirty="0" smtClean="0"/>
              <a:t>для </a:t>
            </a:r>
            <a:r>
              <a:rPr lang="ru-RU" sz="2400" b="1" dirty="0" smtClean="0"/>
              <a:t>белорусских граждан. Безвизовый порядок въезда в Беларусь</a:t>
            </a:r>
          </a:p>
        </p:txBody>
      </p:sp>
      <p:pic>
        <p:nvPicPr>
          <p:cNvPr id="1028" name="Picture 4" descr="http://voyazh.by/images/belaru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454961"/>
            <a:ext cx="8858312" cy="2831559"/>
          </a:xfrm>
          <a:prstGeom prst="rect">
            <a:avLst/>
          </a:prstGeom>
          <a:noFill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5622775"/>
            <a:ext cx="9144000" cy="1303262"/>
            <a:chOff x="0" y="3719"/>
            <a:chExt cx="6124" cy="862"/>
          </a:xfrm>
        </p:grpSpPr>
        <p:sp>
          <p:nvSpPr>
            <p:cNvPr id="2060" name="AutoShape 7"/>
            <p:cNvSpPr>
              <a:spLocks noChangeArrowheads="1" noChangeShapeType="1"/>
            </p:cNvSpPr>
            <p:nvPr/>
          </p:nvSpPr>
          <p:spPr bwMode="auto">
            <a:xfrm rot="5400000">
              <a:off x="2631" y="1088"/>
              <a:ext cx="862" cy="6124"/>
            </a:xfrm>
            <a:custGeom>
              <a:avLst/>
              <a:gdLst>
                <a:gd name="T0" fmla="*/ 3027260 w 21600"/>
                <a:gd name="T1" fmla="*/ 608851017 h 21600"/>
                <a:gd name="T2" fmla="*/ 1729864 w 21600"/>
                <a:gd name="T3" fmla="*/ 608851017 h 21600"/>
                <a:gd name="T4" fmla="*/ 432465 w 21600"/>
                <a:gd name="T5" fmla="*/ 608851017 h 21600"/>
                <a:gd name="T6" fmla="*/ 172986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01 h 21600"/>
                <a:gd name="T14" fmla="*/ 17090 w 21600"/>
                <a:gd name="T15" fmla="*/ 170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5C0000"/>
            </a:solidFill>
            <a:ln w="31750" algn="in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lIns="36576" tIns="36576" rIns="36576" bIns="36576"/>
            <a:lstStyle/>
            <a:p>
              <a:endParaRPr lang="ru-RU"/>
            </a:p>
          </p:txBody>
        </p:sp>
        <p:sp>
          <p:nvSpPr>
            <p:cNvPr id="2061" name="Rectangle 77"/>
            <p:cNvSpPr>
              <a:spLocks noChangeArrowheads="1"/>
            </p:cNvSpPr>
            <p:nvPr/>
          </p:nvSpPr>
          <p:spPr bwMode="auto">
            <a:xfrm>
              <a:off x="68" y="3998"/>
              <a:ext cx="601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900" b="1" dirty="0" smtClean="0">
                  <a:solidFill>
                    <a:schemeClr val="bg1"/>
                  </a:solidFill>
                </a:rPr>
                <a:t>ЕДИНЫЙ ДЕНЬ ИНФОРМИРОВАНИЯ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333375"/>
          <a:ext cx="8856984" cy="63625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8175"/>
                <a:gridCol w="1396020"/>
                <a:gridCol w="2284315"/>
                <a:gridCol w="510411"/>
                <a:gridCol w="1269761"/>
                <a:gridCol w="2918302"/>
              </a:tblGrid>
              <a:tr h="34733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1600" i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1600" i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19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страны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иностранных граждан, посетивших Беларусь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страны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иностранных граждан, посетивших Беларусь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73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4 385 596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4 181 267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73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Топ-10 стран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Топ-10 стран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1 460 342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1 192 060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980 186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1 188 160 (рост 121,2 %)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583 743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528 201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466 552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420 523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Молдова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330 261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Молдова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255 385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120 532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126 456 (рост 104,9 %)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Германия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Германия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41 729 (рост 104 %)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Казахстан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35 820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Казахстан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34 792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Грузия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22 075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29 581 (рост 137 %)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94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21 527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Израиль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22 648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spc="-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(2015 год  – 11 893, рост 190 %)</a:t>
                      </a:r>
                      <a:endParaRPr lang="ru-RU" sz="1800" b="1" i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325" y="79375"/>
            <a:ext cx="87852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ctr"/>
            <a:r>
              <a:rPr lang="ru-RU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Данные Главного статистического управления Могилевской области.</a:t>
            </a:r>
            <a:endParaRPr lang="ru-RU" sz="1400">
              <a:solidFill>
                <a:srgbClr val="C3260C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449263"/>
          <a:ext cx="8928991" cy="506844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82062"/>
                <a:gridCol w="1407369"/>
                <a:gridCol w="2302887"/>
                <a:gridCol w="514561"/>
                <a:gridCol w="1280085"/>
                <a:gridCol w="2942027"/>
              </a:tblGrid>
              <a:tr h="29814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57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страны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иностранных граждан, посетивших Могилевскую область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страны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иностранных граждан, посетивших Беларусь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814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3 077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7 895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Топ-10 стран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Топ-10 стран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2 698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6 323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Украина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Украина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714 (рост на 903,8%)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Польша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Италия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240 (рост на 342,9%)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Кипр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Польша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Германия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Германия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Литва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Румыния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Латвия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Черногория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Армения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Латвия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Австрия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Армения</a:t>
                      </a:r>
                      <a:endParaRPr lang="ru-RU" sz="18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Бельгия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963" y="5516563"/>
            <a:ext cx="8745537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indent="450850" algn="ctr">
              <a:tabLst>
                <a:tab pos="630238" algn="l"/>
              </a:tabLst>
            </a:pPr>
            <a:r>
              <a:rPr lang="ru-RU" altLang="ru-RU" sz="1600" b="1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Экспорт туристических услуг составил:</a:t>
            </a:r>
          </a:p>
          <a:p>
            <a:pPr indent="450850" algn="ctr" eaLnBrk="0" hangingPunct="0">
              <a:tabLst>
                <a:tab pos="630238" algn="l"/>
              </a:tabLst>
            </a:pPr>
            <a:r>
              <a:rPr lang="ru-RU" altLang="ru-RU" sz="1600" b="1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в 2015 году – 4 418,2 тысяч долл. США (59,5 % к уровню 2014 года);</a:t>
            </a:r>
          </a:p>
          <a:p>
            <a:pPr indent="450850" algn="ctr" eaLnBrk="0" hangingPunct="0">
              <a:tabLst>
                <a:tab pos="630238" algn="l"/>
              </a:tabLst>
            </a:pPr>
            <a:r>
              <a:rPr lang="ru-RU" altLang="ru-RU" sz="1600" b="1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в 2016 году – 4 349 тысяч долл. США (97,2 % к уровню 2015 года);</a:t>
            </a:r>
          </a:p>
          <a:p>
            <a:pPr indent="450850" algn="ctr" eaLnBrk="0" hangingPunct="0">
              <a:tabLst>
                <a:tab pos="630238" algn="l"/>
              </a:tabLst>
            </a:pPr>
            <a:r>
              <a:rPr lang="ru-RU" altLang="ru-RU" sz="1600" b="1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за 4 месяца 2017 г. – 1 143 тысяч долл. США (113,2 % к аналогичному периоду 2016 года).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31875" y="247650"/>
            <a:ext cx="7150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indent="450850" algn="ctr"/>
            <a:r>
              <a:rPr lang="ru-RU" altLang="ru-RU" sz="1600" b="1" i="1" dirty="0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показатели выездного туризма</a:t>
            </a:r>
            <a:endParaRPr lang="ru-RU" altLang="ru-RU" sz="1600" i="1" dirty="0">
              <a:solidFill>
                <a:srgbClr val="C3260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altLang="ru-RU" sz="1600" i="1" dirty="0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2016 году за рубеж выехало 6,9 млн. белорусских граждан. </a:t>
            </a:r>
            <a:endParaRPr lang="ru-RU" altLang="ru-RU" sz="1600" i="1" dirty="0">
              <a:solidFill>
                <a:srgbClr val="C3260C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altLang="ru-RU" sz="1600" i="1" dirty="0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Данные Национального статистического комитета Республики Беларусь</a:t>
            </a:r>
            <a:endParaRPr lang="ru-RU" altLang="ru-RU" sz="1600" i="1" dirty="0">
              <a:solidFill>
                <a:srgbClr val="C326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8568952" cy="374441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8092"/>
                <a:gridCol w="2150519"/>
                <a:gridCol w="1190754"/>
                <a:gridCol w="597168"/>
                <a:gridCol w="1995632"/>
                <a:gridCol w="2156787"/>
              </a:tblGrid>
              <a:tr h="53491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Топ-5 стран по выезду из Беларуси организованных туристов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1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год, чел.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год, чел.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71 503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130 517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Болгария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58 745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111 840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57 735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Египет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85 263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Украина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45 919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Болгария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79 216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Египет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41 929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Польша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75 184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8" y="369035"/>
            <a:ext cx="849694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021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 данным Главного статистического управления Могилевской области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indent="45021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/>
              <a:ea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1196975"/>
          <a:ext cx="8640959" cy="43924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2110"/>
                <a:gridCol w="2168591"/>
                <a:gridCol w="1200761"/>
                <a:gridCol w="602186"/>
                <a:gridCol w="2012401"/>
                <a:gridCol w="2174910"/>
              </a:tblGrid>
              <a:tr h="62749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Топ-5 стран по выезду из Могилевской области организованных туристов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4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2016 год,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2015 год, чел.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8 062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8 600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6 382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Турция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4 523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Турция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3 009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Египет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4 335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Египет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2 539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Болгария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1 673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Болгария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1 725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1 092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27" name="Rectangle 1"/>
          <p:cNvSpPr>
            <a:spLocks noChangeArrowheads="1"/>
          </p:cNvSpPr>
          <p:nvPr/>
        </p:nvSpPr>
        <p:spPr bwMode="auto">
          <a:xfrm>
            <a:off x="118745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333375"/>
            <a:ext cx="7272338" cy="5949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9263" algn="ctr"/>
            <a:r>
              <a:rPr lang="ru-RU" sz="2800" b="1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 прошлом году другие показатели внутреннего туризма практически не изменились в сравнении с 2015 годом. </a:t>
            </a:r>
            <a:r>
              <a:rPr lang="ru-RU" sz="28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Так, стоимость туров, оплаченных:</a:t>
            </a:r>
          </a:p>
          <a:p>
            <a:pPr indent="449263" algn="ctr"/>
            <a:r>
              <a:rPr lang="ru-RU" sz="28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туристами – 13 420 тыс. руб. (в 2015 году – 13 629 тыс. руб., темп роста 98%); </a:t>
            </a:r>
          </a:p>
          <a:p>
            <a:pPr indent="449263" algn="ctr"/>
            <a:r>
              <a:rPr lang="ru-RU" sz="28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экскурсантами – 12 319 тыс. руб. (в 2015 году – 11 002 тыс. руб., темп роста 112%).</a:t>
            </a:r>
          </a:p>
          <a:p>
            <a:pPr indent="449263" algn="ctr"/>
            <a:r>
              <a:rPr lang="ru-RU" sz="28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Выручка от оказания туристических услуг (за вычетом налогов и сборов, включенных в выручку) в 2016 году возросла на 21% и составила 136 628 тыс. руб. (2015 год – 112 955 тыс. руб.).</a:t>
            </a:r>
          </a:p>
          <a:p>
            <a:pPr indent="449263" algn="just">
              <a:lnSpc>
                <a:spcPts val="1400"/>
              </a:lnSpc>
              <a:spcBef>
                <a:spcPts val="600"/>
              </a:spcBef>
            </a:pPr>
            <a:r>
              <a:rPr lang="ru-RU" sz="2800" b="1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endParaRPr lang="ru-RU" sz="2800" i="1">
              <a:solidFill>
                <a:srgbClr val="C3260C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196850"/>
            <a:ext cx="8064500" cy="63722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Некоторые примеры: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официальный туристический портал Беларуси </a:t>
            </a:r>
            <a:r>
              <a:rPr lang="ru-RU" sz="2400" b="1" i="1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  <a:hlinkClick r:id="rId2"/>
              </a:rPr>
              <a:t>www.belarus.travel</a:t>
            </a:r>
            <a:r>
              <a:rPr lang="ru-RU" sz="2400" i="1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Национальное агентство по туризму Республики Беларусь</a:t>
            </a:r>
            <a:r>
              <a:rPr lang="ru-RU" sz="2400" b="1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www.belarustourism.by</a:t>
            </a:r>
            <a:r>
              <a:rPr lang="ru-RU" sz="2400" i="1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РУП «ЦЕНТРКУРОРТ»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www.otpusk.by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сервисы онлайн бронирования туристических услуг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vetliva.by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,  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teztour.com, topbelarus.com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 др.;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веб-портал ”Экскурсии“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ekskursii.by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сайт агротуризма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belkraj.by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интернет-проект ”Клиники Беларуси“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clinicsbel.by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сайт караванеров и автотуристов</a:t>
            </a:r>
            <a:r>
              <a:rPr lang="ru-RU" sz="2400" b="1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400" b="1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caravaning.by</a:t>
            </a:r>
            <a:r>
              <a:rPr lang="ru-RU" sz="2400" i="1" u="sng">
                <a:solidFill>
                  <a:srgbClr val="34AC8B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indent="449263" algn="ctr"/>
            <a:r>
              <a:rPr lang="ru-RU" sz="2400" i="1">
                <a:solidFill>
                  <a:srgbClr val="C3260C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Благодаря современным интернет-платформам, мобильным приложениям можно организовать самостоятельное путешествие, не выходя из дома: забронировать билеты, оплатить гостиницу либо квартиру, оплатить экскурсии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9998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Календарь наиболее значимых туристических событий Могилевской области на 2017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36613"/>
          <a:ext cx="9144000" cy="60212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39552"/>
                <a:gridCol w="4336386"/>
                <a:gridCol w="2540513"/>
                <a:gridCol w="1727549"/>
              </a:tblGrid>
              <a:tr h="3940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 мероприятия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Место проведения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проведения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85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VIII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 Международный  музыкально-спортивный праздник «Большая бард-рыбалка»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Быховский район,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д. Грудичино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</a:rPr>
                        <a:t>28-30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июля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молодежный театральный форум «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М@арт.контакт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г. Могилев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20-28 марта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710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фестиваль духовной музыки «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Магутны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Божа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»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г. Могилев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конец июня – начало июля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55656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музыкальный фестиваль «Золотой шлягер»       </a:t>
                      </a: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г. Могилев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октябрь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5509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фестиваль анимационных фильмов «Анимаевка-2017»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Могилев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сентябрь-октябрь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5509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фестиваль народного творчества «Венок дружбы» 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Бобруйск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29 июня-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3 июля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710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Международный фестиваль детского творчества «Золотая пчелка»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Климовичи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конец мая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631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8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Областной фестиваль тружеников села «Дожинки 2017»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Кличев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сентябрь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631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Праздник средневековой культуры  «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Рыцарск</a:t>
                      </a:r>
                      <a:r>
                        <a:rPr lang="be-BY" sz="1200" b="1" dirty="0">
                          <a:solidFill>
                            <a:srgbClr val="0070C0"/>
                          </a:solidFill>
                          <a:effectLst/>
                        </a:rPr>
                        <a:t>і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фэст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Мстиславль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август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6317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</a:rPr>
                        <a:t>VI</a:t>
                      </a: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 фестиваль сельского туризма «Гаспадарчы сыр-2017»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г. Славгород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май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5509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Православный праздник «Мака</a:t>
                      </a:r>
                      <a:r>
                        <a:rPr lang="be-BY" sz="1200" b="1">
                          <a:solidFill>
                            <a:srgbClr val="0070C0"/>
                          </a:solidFill>
                          <a:effectLst/>
                        </a:rPr>
                        <a:t>ў’</a:t>
                      </a: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е» у памятника природы «Голубая криница»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Славгородский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 район, урочище </a:t>
                      </a: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</a:rPr>
                        <a:t>Клины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14 августа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  <a:tr h="3710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749" marR="5574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Международный фестиваль «Александр</a:t>
                      </a:r>
                      <a:r>
                        <a:rPr lang="be-BY" sz="1200" b="1">
                          <a:solidFill>
                            <a:srgbClr val="0070C0"/>
                          </a:solidFill>
                          <a:effectLst/>
                        </a:rPr>
                        <a:t>ы</a:t>
                      </a: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я </a:t>
                      </a:r>
                      <a:r>
                        <a:rPr lang="be-BY" sz="1200" b="1">
                          <a:solidFill>
                            <a:srgbClr val="0070C0"/>
                          </a:solidFill>
                          <a:effectLst/>
                        </a:rPr>
                        <a:t>збірае сяброў</a:t>
                      </a:r>
                      <a:r>
                        <a:rPr lang="ru-RU" sz="1200" b="1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  <a:endParaRPr lang="ru-RU" sz="12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Шкловский район,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д. Александрия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</a:rPr>
                        <a:t>8-9 июля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749" marR="55749" marT="0" marB="0">
                    <a:solidFill>
                      <a:schemeClr val="accent3">
                        <a:lumMod val="75000"/>
                        <a:alpha val="41961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722" name="Rectangle 1"/>
          <p:cNvSpPr>
            <a:spLocks noChangeArrowheads="1"/>
          </p:cNvSpPr>
          <p:nvPr/>
        </p:nvSpPr>
        <p:spPr bwMode="auto">
          <a:xfrm>
            <a:off x="2016125" y="973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825" y="58738"/>
            <a:ext cx="8497888" cy="63706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ctr"/>
            <a:r>
              <a:rPr lang="ru-RU" sz="2400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 целом </a:t>
            </a: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Государственной программой ”Беларусь гостеприимная“ в 2016–2020 годах предусмотрено</a:t>
            </a:r>
            <a:r>
              <a:rPr lang="ru-RU" sz="2400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indent="457200" algn="ctr"/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экспорта туристических услуг с 154,1 млн. долл. США в 2015 году до  180,9 млн. долл. США в 2020 году;</a:t>
            </a:r>
          </a:p>
          <a:p>
            <a:pPr indent="457200" algn="ctr"/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численности туристов и экскурсантов, отправленных по маршрутам в пределах территории Республики Беларусь, с </a:t>
            </a:r>
            <a:b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732 тыс. чел. в 2016 году до 793 тыс. чел. в 2020 году;</a:t>
            </a:r>
          </a:p>
          <a:p>
            <a:pPr indent="457200" algn="ctr"/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численности иностранных граждан, посетивших Республику Беларусь, с 4 386 тыс. чел. в 2015 году до 4 842 тыс. чел. </a:t>
            </a:r>
            <a:b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2020 году;</a:t>
            </a:r>
          </a:p>
          <a:p>
            <a:pPr indent="457200" algn="ctr"/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организованных туристов и экскурсантов, посетивших Республику Беларусь, с 276,3 тыс. чел. в 2015 году до </a:t>
            </a:r>
            <a:b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305 тыс. чел. в 2020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457" tIns="43228" rIns="86457" bIns="4322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2051" name="Rectangle 7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3825">
            <a:solidFill>
              <a:srgbClr val="800000"/>
            </a:solidFill>
            <a:miter lim="800000"/>
            <a:headEnd/>
            <a:tailEnd/>
          </a:ln>
        </p:spPr>
        <p:txBody>
          <a:bodyPr wrap="none" lIns="86457" tIns="43228" rIns="86457" bIns="43228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105" name="Rectangle 77"/>
          <p:cNvSpPr>
            <a:spLocks noChangeArrowheads="1"/>
          </p:cNvSpPr>
          <p:nvPr/>
        </p:nvSpPr>
        <p:spPr bwMode="auto">
          <a:xfrm>
            <a:off x="71406" y="1428736"/>
            <a:ext cx="9072594" cy="156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57" tIns="43228" rIns="86457" bIns="43228">
            <a:spAutoFit/>
          </a:bodyPr>
          <a:lstStyle/>
          <a:p>
            <a:pPr algn="ctr">
              <a:defRPr/>
            </a:pPr>
            <a:r>
              <a:rPr lang="ru-RU" sz="2400" b="1" dirty="0" smtClean="0"/>
              <a:t>Национальная туристическая индустрия</a:t>
            </a:r>
            <a:r>
              <a:rPr lang="ru-RU" sz="2400" b="1" dirty="0" smtClean="0"/>
              <a:t>.</a:t>
            </a:r>
          </a:p>
          <a:p>
            <a:pPr algn="ctr">
              <a:defRPr/>
            </a:pPr>
            <a:r>
              <a:rPr lang="ru-RU" sz="2400" b="1" dirty="0" smtClean="0"/>
              <a:t> </a:t>
            </a:r>
            <a:r>
              <a:rPr lang="ru-RU" sz="2400" b="1" dirty="0" smtClean="0"/>
              <a:t>Обеспечение </a:t>
            </a:r>
            <a:r>
              <a:rPr lang="ru-RU" sz="2400" b="1" dirty="0" smtClean="0"/>
              <a:t>доступности </a:t>
            </a:r>
            <a:r>
              <a:rPr lang="ru-RU" sz="2400" b="1" dirty="0" smtClean="0"/>
              <a:t>услуг по организации внутреннего туризма </a:t>
            </a:r>
            <a:r>
              <a:rPr lang="ru-RU" sz="2400" b="1" dirty="0" smtClean="0"/>
              <a:t>для </a:t>
            </a:r>
            <a:r>
              <a:rPr lang="ru-RU" sz="2400" b="1" dirty="0" smtClean="0"/>
              <a:t>белорусских граждан. Безвизовый порядок въезда в Беларусь</a:t>
            </a:r>
          </a:p>
        </p:txBody>
      </p:sp>
      <p:pic>
        <p:nvPicPr>
          <p:cNvPr id="1028" name="Picture 4" descr="http://voyazh.by/images/belaru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454961"/>
            <a:ext cx="8858312" cy="2831559"/>
          </a:xfrm>
          <a:prstGeom prst="rect">
            <a:avLst/>
          </a:prstGeom>
          <a:noFill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5622775"/>
            <a:ext cx="9144000" cy="1303262"/>
            <a:chOff x="0" y="3719"/>
            <a:chExt cx="6124" cy="862"/>
          </a:xfrm>
        </p:grpSpPr>
        <p:sp>
          <p:nvSpPr>
            <p:cNvPr id="2060" name="AutoShape 7"/>
            <p:cNvSpPr>
              <a:spLocks noChangeArrowheads="1" noChangeShapeType="1"/>
            </p:cNvSpPr>
            <p:nvPr/>
          </p:nvSpPr>
          <p:spPr bwMode="auto">
            <a:xfrm rot="5400000">
              <a:off x="2631" y="1088"/>
              <a:ext cx="862" cy="6124"/>
            </a:xfrm>
            <a:custGeom>
              <a:avLst/>
              <a:gdLst>
                <a:gd name="T0" fmla="*/ 3027260 w 21600"/>
                <a:gd name="T1" fmla="*/ 608851017 h 21600"/>
                <a:gd name="T2" fmla="*/ 1729864 w 21600"/>
                <a:gd name="T3" fmla="*/ 608851017 h 21600"/>
                <a:gd name="T4" fmla="*/ 432465 w 21600"/>
                <a:gd name="T5" fmla="*/ 608851017 h 21600"/>
                <a:gd name="T6" fmla="*/ 172986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01 h 21600"/>
                <a:gd name="T14" fmla="*/ 17090 w 21600"/>
                <a:gd name="T15" fmla="*/ 170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5C0000"/>
            </a:solidFill>
            <a:ln w="31750" algn="in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lIns="36576" tIns="36576" rIns="36576" bIns="36576"/>
            <a:lstStyle/>
            <a:p>
              <a:endParaRPr lang="ru-RU"/>
            </a:p>
          </p:txBody>
        </p:sp>
        <p:sp>
          <p:nvSpPr>
            <p:cNvPr id="2061" name="Rectangle 77"/>
            <p:cNvSpPr>
              <a:spLocks noChangeArrowheads="1"/>
            </p:cNvSpPr>
            <p:nvPr/>
          </p:nvSpPr>
          <p:spPr bwMode="auto">
            <a:xfrm>
              <a:off x="68" y="3998"/>
              <a:ext cx="601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900" b="1" dirty="0" smtClean="0">
                  <a:solidFill>
                    <a:schemeClr val="bg1"/>
                  </a:solidFill>
                </a:rPr>
                <a:t>ЕДИНЫЙ ДЕНЬ ИНФОРМИРОВАНИЯ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1042988" y="476250"/>
            <a:ext cx="76327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данным UNWTO в 2016 году по всему миру совершено 1,2 млрд. туристических поездок (на 4% больше, чем в 2015 году), </a:t>
            </a: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 числе </a:t>
            </a:r>
            <a:b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615 млн. поездок в Европейский регион, 309 млн. – в Азиатско-Тихоокеанский, </a:t>
            </a: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млн. – на континенты Северной и Южной Америки, </a:t>
            </a: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млн. – в Африканский регион, </a:t>
            </a: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млн. – в регион Ближнего Востока.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982"/>
            <a:ext cx="903649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Количество зарегистрированных субъектов </a:t>
            </a:r>
            <a:r>
              <a:rPr lang="ru-RU" alt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агроэкотуризма</a:t>
            </a:r>
            <a:r>
              <a:rPr lang="ru-RU" alt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 в 2013-2016 гг</a:t>
            </a:r>
            <a:r>
              <a:rPr lang="ru-RU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82600"/>
          <a:ext cx="9144001" cy="6375133"/>
        </p:xfrm>
        <a:graphic>
          <a:graphicData uri="http://schemas.openxmlformats.org/drawingml/2006/table">
            <a:tbl>
              <a:tblPr/>
              <a:tblGrid>
                <a:gridCol w="2185069"/>
                <a:gridCol w="1680768"/>
                <a:gridCol w="1273902"/>
                <a:gridCol w="1819572"/>
                <a:gridCol w="2184690"/>
              </a:tblGrid>
              <a:tr h="513662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районов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2014 год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Белыничский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Бобруйский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Быховский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Глусский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Горецкий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Дрибинский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Климовичский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064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Кличевский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772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Костюковичский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1278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Краснопольский 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Кричевский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Круглянский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Могилевский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Мстиславский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Осиповичский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1139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Славгородский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Хотимский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Чаусский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616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Чериковский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8227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Шкловский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8181"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l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9255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1pPr>
                      <a:lvl2pPr marL="461963" defTabSz="9255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2pPr>
                      <a:lvl3pPr marL="925513" defTabSz="9255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3pPr>
                      <a:lvl4pPr marL="1387475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4pPr>
                      <a:lvl5pPr marL="1849438" defTabSz="9255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5pPr>
                      <a:lvl6pPr marL="23066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6pPr>
                      <a:lvl7pPr marL="27638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7pPr>
                      <a:lvl8pPr marL="32210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8pPr>
                      <a:lvl9pPr marL="3678238" defTabSz="9255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gency FB" pitchFamily="34" charset="0"/>
                        </a:defRPr>
                      </a:lvl9pPr>
                    </a:lstStyle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  <a:p>
                      <a:pPr marL="0" marR="0" lvl="0" indent="0" algn="ctr" defTabSz="925513" rtl="0" eaLnBrk="1" fontAlgn="base" latinLnBrk="0" hangingPunct="1">
                        <a:lnSpc>
                          <a:spcPts val="1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36" marR="69536" marT="34767" marB="347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2" name="Group 32"/>
          <p:cNvGraphicFramePr>
            <a:graphicFrameLocks noGrp="1"/>
          </p:cNvGraphicFramePr>
          <p:nvPr/>
        </p:nvGraphicFramePr>
        <p:xfrm>
          <a:off x="250825" y="1557338"/>
          <a:ext cx="8410575" cy="4678364"/>
        </p:xfrm>
        <a:graphic>
          <a:graphicData uri="http://schemas.openxmlformats.org/drawingml/2006/table">
            <a:tbl>
              <a:tblPr/>
              <a:tblGrid>
                <a:gridCol w="2233613"/>
                <a:gridCol w="1471612"/>
                <a:gridCol w="2457450"/>
                <a:gridCol w="224790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Пример платной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услуги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A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Беларусь, долл. США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A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Ближнее зарубежье, долл. США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A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Европа,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долл. США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ADF3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Эндопротезирование коленных суставов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4 300–6 200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Россия – 5 000–6 000;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Украина – 4 200–6 000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7 000–19 200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Экстракорпоральное оплодотворение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2 600–3 500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5 000–6 000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7 000–10 000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194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Протезирование клапанов сердца с искусственным кровообращением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9 200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Украина (только расходные материалы) – 3 500;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Россия – 5 000–7 000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Литва – от 12 000 евро;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по Европе – от 25 000 евро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</a:tbl>
          </a:graphicData>
        </a:graphic>
      </p:graphicFrame>
      <p:sp>
        <p:nvSpPr>
          <p:cNvPr id="15388" name="Прямоугольник 4"/>
          <p:cNvSpPr>
            <a:spLocks noChangeArrowheads="1"/>
          </p:cNvSpPr>
          <p:nvPr/>
        </p:nvSpPr>
        <p:spPr bwMode="auto">
          <a:xfrm>
            <a:off x="596900" y="379413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C00000"/>
                </a:solidFill>
                <a:latin typeface="Times New Roman" pitchFamily="18" charset="0"/>
              </a:rPr>
              <a:t>Медицинский и лечебно-оздоровительный туризм</a:t>
            </a:r>
            <a:r>
              <a:rPr lang="ru-RU" sz="2000" i="1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sz="2000" i="1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5389" name="TextBox 5"/>
          <p:cNvSpPr txBox="1">
            <a:spLocks noChangeArrowheads="1"/>
          </p:cNvSpPr>
          <p:nvPr/>
        </p:nvSpPr>
        <p:spPr bwMode="auto">
          <a:xfrm>
            <a:off x="684213" y="762000"/>
            <a:ext cx="7272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Данные Министерства здравоохранения Республики Беларусь</a:t>
            </a:r>
            <a:endParaRPr lang="ru-RU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1444625"/>
            <a:ext cx="8353425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растет количество крупных международных спортивных мероприятий, проводимых в Беларуси: 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2015 году, 67 – в 2016 году, по плану на 2017 год – 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80. 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году обеспечено участие в них </a:t>
            </a:r>
            <a:b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10,6 тыс. чел. – представителей иностранных 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делегаций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37 тыс. всего). 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знаковых традиционных мероприятий – Международный Минский полумарафон (33 страны), Международный биатлонный фестиваль ”Гонка легенд“ (65 стран).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268413"/>
          <a:ext cx="8928997" cy="496855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79564"/>
                <a:gridCol w="1179564"/>
                <a:gridCol w="1049218"/>
                <a:gridCol w="1053841"/>
                <a:gridCol w="1053841"/>
                <a:gridCol w="1179564"/>
                <a:gridCol w="1053841"/>
                <a:gridCol w="1179564"/>
              </a:tblGrid>
              <a:tr h="15287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Санаторно-курортные и оздоровительные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Гостиницы и аналогичные средства размещения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Дома </a:t>
                      </a:r>
                      <a:r>
                        <a:rPr lang="ru-RU" sz="1600" b="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охотников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охотничьи</a:t>
                      </a:r>
                      <a:r>
                        <a:rPr lang="ru-RU" sz="1600" b="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хозяйства </a:t>
                      </a:r>
                      <a:r>
                        <a:rPr lang="ru-RU" sz="1600" b="0" spc="-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(количество)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Агро-усадьбы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spc="-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0" spc="-8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количество)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Стоянки для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кемперов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spc="-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(количество)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46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0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вмести-</a:t>
                      </a:r>
                      <a:r>
                        <a:rPr lang="ru-RU" sz="1600" b="0" spc="-4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мость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вмести-</a:t>
                      </a:r>
                      <a:r>
                        <a:rPr lang="ru-RU" sz="1600" b="0" spc="-4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мость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01.01.14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464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49 043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481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29 908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1 881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01.01.15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466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46 892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530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35 424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265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2 037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01.01.16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475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47 009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539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36 951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275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2 263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01.01.1</a:t>
                      </a:r>
                      <a:r>
                        <a:rPr lang="en-US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481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47 125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571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38 613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2 279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64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Прирост (ед. / %)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/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1,3 %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100,2</a:t>
                      </a: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 /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105,9%</a:t>
                      </a:r>
                      <a:endParaRPr lang="ru-RU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1 662 /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104,5%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-79 /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71,3 %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 /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100,7 %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spc="-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/ 0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4213" y="115888"/>
            <a:ext cx="7920037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449263" algn="ctr">
              <a:tabLst>
                <a:tab pos="630238" algn="l"/>
              </a:tabLst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Туристическая индустрия Республики Беларусь</a:t>
            </a:r>
            <a:r>
              <a:rPr lang="ru-RU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449263" algn="ctr">
              <a:tabLst>
                <a:tab pos="630238" algn="l"/>
              </a:tabLst>
            </a:pPr>
            <a:r>
              <a:rPr lang="ru-RU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Данные Министерства спорта и туризма Республики Беларусь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3529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Информация об объектах туристической индустрии по состоянию </a:t>
            </a: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на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01.01.2017 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141413"/>
          <a:ext cx="8947388" cy="463632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3"/>
                <a:gridCol w="445175"/>
                <a:gridCol w="545366"/>
                <a:gridCol w="545366"/>
                <a:gridCol w="545366"/>
                <a:gridCol w="545366"/>
                <a:gridCol w="545366"/>
                <a:gridCol w="545366"/>
                <a:gridCol w="545366"/>
                <a:gridCol w="545366"/>
                <a:gridCol w="545366"/>
                <a:gridCol w="545366"/>
                <a:gridCol w="545366"/>
                <a:gridCol w="118954"/>
                <a:gridCol w="545366"/>
                <a:gridCol w="470714"/>
              </a:tblGrid>
              <a:tr h="11878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Наименование области, города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Санаторно-курортные и оздоровительные организации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Гостиницы и аналогичные средства размещения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865" algn="l"/>
                          <a:tab pos="499110" algn="ctr"/>
                        </a:tabLst>
                      </a:pPr>
                      <a:r>
                        <a:rPr lang="ru-RU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865" algn="l"/>
                          <a:tab pos="499110" algn="ctr"/>
                        </a:tabLst>
                      </a:pPr>
                      <a:r>
                        <a:rPr lang="ru-RU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ru-RU" sz="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865" algn="l"/>
                          <a:tab pos="499110" algn="ctr"/>
                        </a:tabLs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Хостелы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Дома охотников и охотничьи хозяйства (количество)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Агроусадьбы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Объекты придорожного сервиса (мотели)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Стоянки для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кемперов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(количество)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количе-ство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вмести-</a:t>
                      </a:r>
                      <a:r>
                        <a:rPr lang="ru-RU" sz="11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мость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8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Могилевская 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52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2434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58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3884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126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187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1309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219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69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Общая единовременная вместимость всех средств размещения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 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372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77" marR="467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300" y="1123950"/>
          <a:ext cx="8963025" cy="4667250"/>
        </p:xfrm>
        <a:graphic>
          <a:graphicData uri="http://schemas.openxmlformats.org/drawingml/2006/table">
            <a:tbl>
              <a:tblPr/>
              <a:tblGrid>
                <a:gridCol w="8963025"/>
              </a:tblGrid>
              <a:tr h="46672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450" y="620713"/>
            <a:ext cx="705643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Сведения о пересечении Государственной границы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иностранными гражданами в рамках Указа № 115 (по состоянию на 06.05.2017)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данные Государственного пограничного комитета Республики Беларусь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700213"/>
          <a:ext cx="8280400" cy="2592389"/>
        </p:xfrm>
        <a:graphic>
          <a:graphicData uri="http://schemas.openxmlformats.org/drawingml/2006/table">
            <a:tbl>
              <a:tblPr/>
              <a:tblGrid>
                <a:gridCol w="3044825"/>
                <a:gridCol w="5235575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Въезд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2017 года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588" y="188913"/>
            <a:ext cx="6769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пересечении Государственной границы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гражданами в рамках Указа № 318 (по состоянию на 06.05.2017)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6375" y="1052513"/>
          <a:ext cx="6124575" cy="1370013"/>
        </p:xfrm>
        <a:graphic>
          <a:graphicData uri="http://schemas.openxmlformats.org/drawingml/2006/table">
            <a:tbl>
              <a:tblPr/>
              <a:tblGrid>
                <a:gridCol w="2251075"/>
                <a:gridCol w="38735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Въезд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2017 года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9984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8888" y="2565400"/>
            <a:ext cx="7129462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Сведения о пересечении Государственной границы Республики Беларусь </a:t>
            </a:r>
            <a:endParaRPr lang="ru-RU" sz="1600" i="1">
              <a:solidFill>
                <a:srgbClr val="C3260C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sz="1600" i="1">
                <a:solidFill>
                  <a:srgbClr val="C3260C"/>
                </a:solidFill>
                <a:latin typeface="Times New Roman" pitchFamily="18" charset="0"/>
                <a:cs typeface="Times New Roman" pitchFamily="18" charset="0"/>
              </a:rPr>
              <a:t>иностранными гражданами в рамках Указа № 8 (по состоянию на 06.05.2017)</a:t>
            </a:r>
            <a:endParaRPr lang="ru-RU" sz="1600" i="1">
              <a:solidFill>
                <a:srgbClr val="C3260C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6788" y="3179763"/>
          <a:ext cx="7632700" cy="3538538"/>
        </p:xfrm>
        <a:graphic>
          <a:graphicData uri="http://schemas.openxmlformats.org/drawingml/2006/table">
            <a:tbl>
              <a:tblPr/>
              <a:tblGrid>
                <a:gridCol w="3816350"/>
                <a:gridCol w="3816350"/>
              </a:tblGrid>
              <a:tr h="2905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Гражданство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въезд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16 017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отдельным странам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(всего – 62 страны)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Польша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Италия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Великобритания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 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  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E2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1407</Words>
  <Application>Microsoft Office PowerPoint</Application>
  <PresentationFormat>Экран (4:3)</PresentationFormat>
  <Paragraphs>648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stolyarova_ia</cp:lastModifiedBy>
  <cp:revision>23</cp:revision>
  <dcterms:created xsi:type="dcterms:W3CDTF">2017-06-09T10:32:02Z</dcterms:created>
  <dcterms:modified xsi:type="dcterms:W3CDTF">2017-06-14T06:37:18Z</dcterms:modified>
</cp:coreProperties>
</file>